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2"/>
  </p:sldMasterIdLst>
  <p:notesMasterIdLst>
    <p:notesMasterId r:id="rId10"/>
  </p:notesMasterIdLst>
  <p:handoutMasterIdLst>
    <p:handoutMasterId r:id="rId11"/>
  </p:handoutMasterIdLst>
  <p:sldIdLst>
    <p:sldId id="256" r:id="rId3"/>
    <p:sldId id="264" r:id="rId4"/>
    <p:sldId id="276" r:id="rId5"/>
    <p:sldId id="265" r:id="rId6"/>
    <p:sldId id="278" r:id="rId7"/>
    <p:sldId id="279" r:id="rId8"/>
    <p:sldId id="274" r:id="rId9"/>
  </p:sldIdLst>
  <p:sldSz cx="12192000" cy="6858000"/>
  <p:notesSz cx="4438650" cy="6646863"/>
  <p:defaultTextStyle>
    <a:defPPr>
      <a:defRPr lang="tr-T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C3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F1AB2-1976-4502-BF36-3FF5EA218861}" styleName="Orta Stil 4 - Vurgu 1">
    <a:wholeTbl>
      <a:tcTxStyle>
        <a:fontRef idx="minor">
          <a:srgbClr val="000000"/>
        </a:fontRef>
        <a:schemeClr val="dk1"/>
      </a:tcTxStyle>
      <a:tcStyle>
        <a:tcBdr>
          <a:left>
            <a:ln w="12700">
              <a:solidFill>
                <a:schemeClr val="accent1"/>
              </a:solidFill>
            </a:ln>
          </a:left>
          <a:right>
            <a:ln w="12700">
              <a:solidFill>
                <a:schemeClr val="accent1"/>
              </a:solidFill>
            </a:ln>
          </a:right>
          <a:top>
            <a:ln w="12700">
              <a:solidFill>
                <a:schemeClr val="accent1"/>
              </a:solidFill>
            </a:ln>
          </a:top>
          <a:bottom>
            <a:ln w="12700">
              <a:solidFill>
                <a:schemeClr val="accent1"/>
              </a:solidFill>
            </a:ln>
          </a:bottom>
          <a:insideH>
            <a:ln w="12700">
              <a:solidFill>
                <a:schemeClr val="accent1"/>
              </a:solidFill>
            </a:ln>
          </a:insideH>
          <a:insideV>
            <a:ln w="12700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25400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/>
        <a:fill>
          <a:solidFill>
            <a:schemeClr val="accent1">
              <a:tint val="20000"/>
            </a:schemeClr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3527" autoAdjust="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403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24050" cy="333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2514600" y="0"/>
            <a:ext cx="1922463" cy="333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9F46A-3ED4-4D7A-BDA9-678E2CC5D492}" type="datetimeFigureOut">
              <a:rPr lang="tr-TR" smtClean="0"/>
              <a:t>14.05.2024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313488"/>
            <a:ext cx="1924050" cy="333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2514600" y="6313488"/>
            <a:ext cx="1922463" cy="333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D1916-A208-435F-B2A9-3EDB915157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83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1923415" cy="333497"/>
          </a:xfrm>
          <a:prstGeom prst="rect">
            <a:avLst/>
          </a:prstGeom>
        </p:spPr>
        <p:txBody>
          <a:bodyPr vert="horz" lIns="61621" tIns="30811" rIns="61621" bIns="30811" rtlCol="0"/>
          <a:lstStyle>
            <a:lvl1pPr algn="l">
              <a:defRPr sz="8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 bwMode="auto">
          <a:xfrm>
            <a:off x="2514208" y="0"/>
            <a:ext cx="1923415" cy="333497"/>
          </a:xfrm>
          <a:prstGeom prst="rect">
            <a:avLst/>
          </a:prstGeom>
        </p:spPr>
        <p:txBody>
          <a:bodyPr vert="horz" lIns="61621" tIns="30811" rIns="61621" bIns="30811" rtlCol="0"/>
          <a:lstStyle>
            <a:lvl1pPr algn="r">
              <a:defRPr sz="800"/>
            </a:lvl1pPr>
          </a:lstStyle>
          <a:p>
            <a:pPr>
              <a:defRPr/>
            </a:pPr>
            <a:fld id="{E80C26A8-5B5B-4A43-84A5-28839E97BD64}" type="datetimeFigureOut">
              <a:rPr lang="tr-TR"/>
              <a:t>14.05.2024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225425" y="830263"/>
            <a:ext cx="3987800" cy="224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1621" tIns="30811" rIns="61621" bIns="30811" rtlCol="0" anchor="ctr"/>
          <a:lstStyle/>
          <a:p>
            <a:pPr>
              <a:defRPr/>
            </a:pPr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 bwMode="auto">
          <a:xfrm>
            <a:off x="443865" y="3198803"/>
            <a:ext cx="3550920" cy="2617202"/>
          </a:xfrm>
          <a:prstGeom prst="rect">
            <a:avLst/>
          </a:prstGeom>
        </p:spPr>
        <p:txBody>
          <a:bodyPr vert="horz" lIns="61621" tIns="30811" rIns="61621" bIns="30811" rtlCol="0"/>
          <a:lstStyle/>
          <a:p>
            <a:pPr lvl="0">
              <a:defRPr/>
            </a:pPr>
            <a:r>
              <a:rPr lang="tr-TR"/>
              <a:t>Asıl metin stillerini düzenlemek için tıklatın</a:t>
            </a:r>
            <a:endParaRPr/>
          </a:p>
          <a:p>
            <a:pPr lvl="1">
              <a:defRPr/>
            </a:pPr>
            <a:r>
              <a:rPr lang="tr-TR"/>
              <a:t>İkinci düzey</a:t>
            </a:r>
            <a:endParaRPr/>
          </a:p>
          <a:p>
            <a:pPr lvl="2">
              <a:defRPr/>
            </a:pPr>
            <a:r>
              <a:rPr lang="tr-TR"/>
              <a:t>Üçüncü düzey</a:t>
            </a:r>
            <a:endParaRPr/>
          </a:p>
          <a:p>
            <a:pPr lvl="3">
              <a:defRPr/>
            </a:pPr>
            <a:r>
              <a:rPr lang="tr-TR"/>
              <a:t>Dördüncü düzey</a:t>
            </a:r>
            <a:endParaRPr/>
          </a:p>
          <a:p>
            <a:pPr lvl="4">
              <a:defRPr/>
            </a:pPr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 bwMode="auto">
          <a:xfrm>
            <a:off x="0" y="6313367"/>
            <a:ext cx="1923415" cy="333497"/>
          </a:xfrm>
          <a:prstGeom prst="rect">
            <a:avLst/>
          </a:prstGeom>
        </p:spPr>
        <p:txBody>
          <a:bodyPr vert="horz" lIns="61621" tIns="30811" rIns="61621" bIns="30811" rtlCol="0" anchor="b"/>
          <a:lstStyle>
            <a:lvl1pPr algn="l">
              <a:defRPr sz="800"/>
            </a:lvl1pPr>
          </a:lstStyle>
          <a:p>
            <a:pPr>
              <a:defRPr/>
            </a:pPr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 bwMode="auto">
          <a:xfrm>
            <a:off x="2514208" y="6313367"/>
            <a:ext cx="1923415" cy="33349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5C4C110-D9DC-4FE6-BFAD-4E707DE815F6}" type="slidenum">
              <a:rPr lang="tr-TR"/>
              <a:t>1</a:t>
            </a:fld>
            <a:endParaRPr lang="tr-T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 bwMode="auto">
          <a:xfrm>
            <a:off x="2514208" y="6313367"/>
            <a:ext cx="1923415" cy="33349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5C4C110-D9DC-4FE6-BFAD-4E707DE815F6}" type="slidenum">
              <a:rPr lang="tr-TR"/>
              <a:t>2</a:t>
            </a:fld>
            <a:endParaRPr lang="tr-T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tr-TR" dirty="0"/>
              <a:t>Başvurular sistem üzerinden alınacaktır. İlk olarak kullanıcılar sistem üzerinden talepte bulunacak</a:t>
            </a:r>
          </a:p>
          <a:p>
            <a:pPr>
              <a:defRPr/>
            </a:pPr>
            <a:r>
              <a:rPr lang="tr-TR" dirty="0"/>
              <a:t>www.elis.sanayi.gov.tr</a:t>
            </a:r>
            <a:endParaRPr dirty="0"/>
          </a:p>
          <a:p>
            <a:pPr>
              <a:defRPr/>
            </a:pPr>
            <a:r>
              <a:rPr lang="tr-TR" dirty="0"/>
              <a:t>TÜM KAMU KURUM VE KURULUŞLARI UYGULAYICI KURUM OLABİLMEKTEDİR.</a:t>
            </a:r>
            <a:endParaRPr dirty="0"/>
          </a:p>
          <a:p>
            <a:pPr>
              <a:defRPr/>
            </a:pPr>
            <a:r>
              <a:rPr lang="tr-TR" dirty="0"/>
              <a:t>ANCAK PROGRAM ÖZELİNDE İLGİSİNE GÖRE KURUM KISITLAMASI OLMAKTADIR.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 bwMode="auto">
          <a:xfrm>
            <a:off x="2514208" y="6313367"/>
            <a:ext cx="1923415" cy="33349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5C4C110-D9DC-4FE6-BFAD-4E707DE815F6}" type="slidenum">
              <a:rPr lang="tr-TR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2043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tr-TR" dirty="0"/>
              <a:t>CUMHURBAŞKANLIĞI TARAFINDAN ÖDENEK VERİLDİĞİ TAKDİRDE TÜM PROGRAMLAR DESTEKLENECEKTİR. </a:t>
            </a:r>
            <a:r>
              <a:rPr lang="tr-TR" b="1" dirty="0"/>
              <a:t>ÖDENEK VERİLMEYEN PROGRAMLAR İÇİN HER YIL ÖDENEK TALEBİNDE BULUNULACAKTIR.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 bwMode="auto">
          <a:xfrm>
            <a:off x="2514208" y="6313367"/>
            <a:ext cx="1923415" cy="33349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5C4C110-D9DC-4FE6-BFAD-4E707DE815F6}" type="slidenum">
              <a:rPr lang="tr-TR"/>
              <a:t>4</a:t>
            </a:fld>
            <a:endParaRPr lang="tr-T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tr-TR" dirty="0"/>
              <a:t>Başvurular sistem üzerinden alınacaktır. İlk olarak kullanıcılar sistem üzerinden talepte bulunacak</a:t>
            </a:r>
          </a:p>
          <a:p>
            <a:pPr>
              <a:defRPr/>
            </a:pPr>
            <a:r>
              <a:rPr lang="tr-TR" dirty="0"/>
              <a:t>www.elis.sanayi.gov.tr</a:t>
            </a:r>
            <a:endParaRPr dirty="0"/>
          </a:p>
          <a:p>
            <a:pPr>
              <a:defRPr/>
            </a:pPr>
            <a:r>
              <a:rPr lang="tr-TR" dirty="0"/>
              <a:t>TÜM KAMU KURUM VE KURULUŞLARI UYGULAYICI KURUM OLABİLMEKTEDİR.</a:t>
            </a:r>
            <a:endParaRPr dirty="0"/>
          </a:p>
          <a:p>
            <a:pPr>
              <a:defRPr/>
            </a:pPr>
            <a:r>
              <a:rPr lang="tr-TR" dirty="0"/>
              <a:t>ANCAK PROGRAM ÖZELİNDE İLGİSİNE GÖRE KURUM KISITLAMASI OLMAKTADIR.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 bwMode="auto">
          <a:xfrm>
            <a:off x="2514208" y="6313367"/>
            <a:ext cx="1923415" cy="33349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5C4C110-D9DC-4FE6-BFAD-4E707DE815F6}" type="slidenum">
              <a:rPr lang="tr-TR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9968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 bwMode="auto">
          <a:xfrm>
            <a:off x="2514208" y="6313367"/>
            <a:ext cx="1923415" cy="33349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5C4C110-D9DC-4FE6-BFAD-4E707DE815F6}" type="slidenum">
              <a:rPr lang="tr-TR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6023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2514208" y="6313367"/>
            <a:ext cx="1923415" cy="33349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7BD79C7-BAF9-FA2B-4BE1-205C750A7D34}" type="slidenum">
              <a:rPr/>
              <a:t>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oş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2" name="Resim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5135819" cy="1251284"/>
          </a:xfrm>
          <a:prstGeom prst="rect">
            <a:avLst/>
          </a:prstGeom>
          <a:noFill/>
          <a:effectLst>
            <a:softEdge rad="381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D95B-327E-46CA-B6C6-47E4FA380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5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D95B-327E-46CA-B6C6-47E4FA380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7806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D95B-327E-46CA-B6C6-47E4FA380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354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D95B-327E-46CA-B6C6-47E4FA380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8489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3_Başlık Slaydı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1"/>
            <a:ext cx="5135819" cy="1251284"/>
          </a:xfrm>
          <a:prstGeom prst="rect">
            <a:avLst/>
          </a:prstGeom>
          <a:noFill/>
          <a:effectLst>
            <a:softEdge rad="381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D95B-327E-46CA-B6C6-47E4FA380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48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D95B-327E-46CA-B6C6-47E4FA380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135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D95B-327E-46CA-B6C6-47E4FA380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1140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D95B-327E-46CA-B6C6-47E4FA380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537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D95B-327E-46CA-B6C6-47E4FA380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6898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D95B-327E-46CA-B6C6-47E4FA380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18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D95B-327E-46CA-B6C6-47E4FA380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188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Metin kutusu 21"/>
          <p:cNvSpPr txBox="1"/>
          <p:nvPr userDrawn="1"/>
        </p:nvSpPr>
        <p:spPr bwMode="auto">
          <a:xfrm>
            <a:off x="11174128" y="6611782"/>
            <a:ext cx="1094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fld id="{5F2BCA5A-F666-4D4E-A093-670BF6440B20}" type="slidenum">
              <a:rPr lang="tr-TR" sz="1000" smtClean="0">
                <a:solidFill>
                  <a:srgbClr val="0092B4"/>
                </a:solidFill>
                <a:latin typeface="Cambria"/>
                <a:ea typeface="Cambria"/>
              </a:rPr>
              <a:t>‹#›</a:t>
            </a:fld>
            <a:r>
              <a:rPr lang="tr-TR" sz="1000" dirty="0" smtClean="0">
                <a:solidFill>
                  <a:srgbClr val="0092B4"/>
                </a:solidFill>
                <a:latin typeface="Cambria"/>
                <a:ea typeface="Cambria"/>
              </a:rPr>
              <a:t>/7</a:t>
            </a:r>
            <a:endParaRPr lang="tr-TR" sz="1000" dirty="0">
              <a:solidFill>
                <a:srgbClr val="0092B4"/>
              </a:solidFill>
              <a:latin typeface="Cambria"/>
              <a:ea typeface="Cambria"/>
            </a:endParaRPr>
          </a:p>
        </p:txBody>
      </p:sp>
      <p:pic>
        <p:nvPicPr>
          <p:cNvPr id="23" name="Resim 22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" y="0"/>
            <a:ext cx="1524000" cy="1524000"/>
          </a:xfrm>
          <a:prstGeom prst="rect">
            <a:avLst/>
          </a:prstGeom>
        </p:spPr>
      </p:pic>
      <p:pic>
        <p:nvPicPr>
          <p:cNvPr id="24" name="Resim 23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10733903" y="0"/>
            <a:ext cx="1458097" cy="12167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5D95B-327E-46CA-B6C6-47E4FA38060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6840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listest.sanayi.gov.tr/Login/Giri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elistest.sanayi.gov.tr/Login/Giri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 bwMode="auto">
          <a:xfrm>
            <a:off x="1489364" y="2610956"/>
            <a:ext cx="9213272" cy="282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3999"/>
              </a:lnSpc>
              <a:defRPr/>
            </a:pPr>
            <a:r>
              <a:rPr lang="tr-TR" sz="4400" dirty="0">
                <a:solidFill>
                  <a:srgbClr val="002060"/>
                </a:solidFill>
                <a:latin typeface="Cambria"/>
                <a:ea typeface="Cambria"/>
              </a:rPr>
              <a:t>2025 </a:t>
            </a:r>
            <a:r>
              <a:rPr lang="tr-TR" sz="4400" dirty="0" smtClean="0">
                <a:solidFill>
                  <a:srgbClr val="002060"/>
                </a:solidFill>
                <a:latin typeface="Cambria"/>
                <a:ea typeface="Cambria"/>
              </a:rPr>
              <a:t>YILI </a:t>
            </a:r>
            <a:r>
              <a:rPr lang="tr-TR" sz="4400" dirty="0">
                <a:solidFill>
                  <a:srgbClr val="002060"/>
                </a:solidFill>
                <a:latin typeface="Cambria"/>
                <a:ea typeface="Cambria"/>
              </a:rPr>
              <a:t>PROJE TEKLİF ÇAĞRISI BİLGİLENDİRME </a:t>
            </a:r>
            <a:r>
              <a:rPr lang="tr-TR" sz="4400" dirty="0" smtClean="0">
                <a:solidFill>
                  <a:srgbClr val="002060"/>
                </a:solidFill>
                <a:latin typeface="Cambria"/>
                <a:ea typeface="Cambria"/>
              </a:rPr>
              <a:t>SUNUMU</a:t>
            </a:r>
          </a:p>
          <a:p>
            <a:pPr algn="ctr">
              <a:lnSpc>
                <a:spcPct val="113999"/>
              </a:lnSpc>
              <a:defRPr/>
            </a:pPr>
            <a:endParaRPr lang="tr-TR" sz="4400" dirty="0">
              <a:solidFill>
                <a:srgbClr val="002060"/>
              </a:solidFill>
              <a:latin typeface="Cambria"/>
              <a:ea typeface="Cambria"/>
            </a:endParaRPr>
          </a:p>
          <a:p>
            <a:pPr algn="ctr">
              <a:lnSpc>
                <a:spcPct val="113999"/>
              </a:lnSpc>
              <a:defRPr/>
            </a:pPr>
            <a:r>
              <a:rPr lang="tr-TR" sz="2400" dirty="0" smtClean="0">
                <a:solidFill>
                  <a:srgbClr val="002060"/>
                </a:solidFill>
                <a:latin typeface="Cambria"/>
                <a:ea typeface="Cambria"/>
              </a:rPr>
              <a:t>Mayıs 2024</a:t>
            </a:r>
            <a:endParaRPr lang="tr-TR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med" p14:dur="700" advClick="1">
        <p:fade thruBlk="0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 bwMode="auto">
          <a:xfrm>
            <a:off x="2496000" y="1245790"/>
            <a:ext cx="7200000" cy="461665"/>
          </a:xfrm>
          <a:prstGeom prst="rect">
            <a:avLst/>
          </a:prstGeom>
          <a:solidFill>
            <a:srgbClr val="67C3D9"/>
          </a:solidFill>
          <a:ln>
            <a:solidFill>
              <a:srgbClr val="67C3D9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sz="2400" b="1" dirty="0" smtClean="0">
                <a:latin typeface="Cambria"/>
                <a:ea typeface="Cambria"/>
              </a:rPr>
              <a:t>ÇAĞRI SÜREÇLERİ</a:t>
            </a:r>
            <a:endParaRPr lang="tr-TR" sz="2400" b="1" dirty="0">
              <a:latin typeface="Cambria"/>
              <a:ea typeface="Cambria"/>
            </a:endParaRPr>
          </a:p>
        </p:txBody>
      </p:sp>
      <p:cxnSp>
        <p:nvCxnSpPr>
          <p:cNvPr id="14" name="Düz Bağlayıcı 13"/>
          <p:cNvCxnSpPr>
            <a:cxnSpLocks/>
          </p:cNvCxnSpPr>
          <p:nvPr/>
        </p:nvCxnSpPr>
        <p:spPr bwMode="auto">
          <a:xfrm>
            <a:off x="5146900" y="3262432"/>
            <a:ext cx="0" cy="5225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4"/>
          <p:cNvCxnSpPr>
            <a:cxnSpLocks/>
          </p:cNvCxnSpPr>
          <p:nvPr/>
        </p:nvCxnSpPr>
        <p:spPr bwMode="auto">
          <a:xfrm>
            <a:off x="4053734" y="5039816"/>
            <a:ext cx="0" cy="5225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etin kutusu 2"/>
          <p:cNvSpPr txBox="1"/>
          <p:nvPr/>
        </p:nvSpPr>
        <p:spPr>
          <a:xfrm>
            <a:off x="1512277" y="2353786"/>
            <a:ext cx="93813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r-TR" sz="3600" b="1" dirty="0" smtClean="0">
                <a:solidFill>
                  <a:srgbClr val="67C3D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tr-TR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solidFill>
                  <a:srgbClr val="67C3D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Yılı Proje Teklif Sistemi (ELİS)</a:t>
            </a:r>
          </a:p>
          <a:p>
            <a:pPr>
              <a:defRPr/>
            </a:pPr>
            <a:r>
              <a:rPr lang="tr-TR" sz="3600" b="1" dirty="0">
                <a:solidFill>
                  <a:srgbClr val="67C3D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tr-TR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solidFill>
                  <a:srgbClr val="67C3D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tr-TR" sz="3600" dirty="0" smtClean="0">
                <a:solidFill>
                  <a:srgbClr val="67C3D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Yılı Proje Başlıkları</a:t>
            </a:r>
          </a:p>
          <a:p>
            <a:r>
              <a:rPr lang="tr-TR" sz="3600" b="1" dirty="0">
                <a:solidFill>
                  <a:srgbClr val="67C3D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tr-TR" sz="3600" dirty="0" smtClean="0">
                <a:solidFill>
                  <a:srgbClr val="67C3D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Projelerin Değerlendirilmesi</a:t>
            </a:r>
          </a:p>
          <a:p>
            <a:r>
              <a:rPr lang="tr-TR" sz="3600" b="1" dirty="0">
                <a:solidFill>
                  <a:srgbClr val="67C3D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tr-TR" sz="3600" dirty="0" smtClean="0">
                <a:solidFill>
                  <a:srgbClr val="67C3D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 Kabul, Onay ve </a:t>
            </a:r>
            <a:r>
              <a:rPr lang="tr-TR" sz="3600" dirty="0" smtClean="0">
                <a:solidFill>
                  <a:srgbClr val="67C3D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</a:t>
            </a:r>
            <a:r>
              <a:rPr lang="tr-TR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med" p14:dur="700" advClick="1">
        <p:fade thruBlk="0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13" name="Düz Bağlayıcı 12"/>
          <p:cNvCxnSpPr>
            <a:cxnSpLocks/>
          </p:cNvCxnSpPr>
          <p:nvPr/>
        </p:nvCxnSpPr>
        <p:spPr bwMode="auto">
          <a:xfrm>
            <a:off x="5409866" y="1634212"/>
            <a:ext cx="0" cy="5225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3"/>
          <p:cNvCxnSpPr>
            <a:cxnSpLocks/>
          </p:cNvCxnSpPr>
          <p:nvPr/>
        </p:nvCxnSpPr>
        <p:spPr bwMode="auto">
          <a:xfrm>
            <a:off x="5146900" y="3262432"/>
            <a:ext cx="0" cy="5225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4"/>
          <p:cNvCxnSpPr>
            <a:cxnSpLocks/>
          </p:cNvCxnSpPr>
          <p:nvPr/>
        </p:nvCxnSpPr>
        <p:spPr bwMode="auto">
          <a:xfrm>
            <a:off x="4053734" y="5039816"/>
            <a:ext cx="0" cy="5225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o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767812"/>
              </p:ext>
            </p:extLst>
          </p:nvPr>
        </p:nvGraphicFramePr>
        <p:xfrm>
          <a:off x="747346" y="1464729"/>
          <a:ext cx="9821008" cy="4991407"/>
        </p:xfrm>
        <a:graphic>
          <a:graphicData uri="http://schemas.openxmlformats.org/drawingml/2006/table">
            <a:tbl>
              <a:tblPr firstRow="1" firstCol="1" bandRow="1"/>
              <a:tblGrid>
                <a:gridCol w="9821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686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tr-TR" sz="1800" b="1" dirty="0" smtClean="0">
                          <a:latin typeface="Cambria"/>
                          <a:ea typeface="Cambria"/>
                        </a:rPr>
                        <a:t>PROJE TEKLİF SİSTEMİ (ELİS)</a:t>
                      </a:r>
                      <a:endParaRPr lang="tr-TR" sz="1800" b="1" dirty="0">
                        <a:latin typeface="Cambria"/>
                        <a:ea typeface="Cambria"/>
                      </a:endParaRPr>
                    </a:p>
                  </a:txBody>
                  <a:tcPr anchor="ctr">
                    <a:lnL w="12700" algn="ctr">
                      <a:solidFill>
                        <a:srgbClr val="5B9BD5"/>
                      </a:solidFill>
                    </a:lnL>
                    <a:lnR w="12700" algn="ctr">
                      <a:noFill/>
                    </a:lnR>
                    <a:lnT w="12700" algn="ctr">
                      <a:solidFill>
                        <a:srgbClr val="5B9BD5"/>
                      </a:solidFill>
                    </a:lnT>
                    <a:lnB w="12700" algn="ctr">
                      <a:solidFill>
                        <a:srgbClr val="5B9BD5"/>
                      </a:solidFill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8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Sistem üzerinde Uygulayıcı Kuruluşların kullanıcılarının tanımlanması </a:t>
                      </a:r>
                      <a:endParaRPr dirty="0"/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elis.sanayi.gov.tr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rgbClr val="9CC2E5"/>
                      </a:solidFill>
                    </a:lnL>
                    <a:lnR w="12700" algn="ctr">
                      <a:solidFill>
                        <a:srgbClr val="9CC2E5"/>
                      </a:solidFill>
                    </a:lnR>
                    <a:lnT w="12700" algn="ctr">
                      <a:solidFill>
                        <a:srgbClr val="5B9BD5"/>
                      </a:solidFill>
                    </a:lnT>
                    <a:lnB w="12700" algn="ctr">
                      <a:solidFill>
                        <a:srgbClr val="9CC2E5"/>
                      </a:solidFill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861">
                <a:tc>
                  <a:txBody>
                    <a:bodyPr/>
                    <a:lstStyle/>
                    <a:p>
                      <a:pPr mar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 az 1 «Proje giriş yetkilisi» olacak </a:t>
                      </a:r>
                    </a:p>
                  </a:txBody>
                  <a:tcPr anchor="ctr">
                    <a:lnL w="12700" algn="ctr">
                      <a:solidFill>
                        <a:srgbClr val="9CC2E5"/>
                      </a:solidFill>
                    </a:lnL>
                    <a:lnR w="12700" algn="ctr">
                      <a:solidFill>
                        <a:srgbClr val="9CC2E5"/>
                      </a:solidFill>
                    </a:lnR>
                    <a:lnT w="12700" algn="ctr">
                      <a:solidFill>
                        <a:srgbClr val="9CC2E5"/>
                      </a:solidFill>
                    </a:lnT>
                    <a:lnB w="12700" algn="ctr">
                      <a:solidFill>
                        <a:srgbClr val="9CC2E5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861">
                <a:tc>
                  <a:txBody>
                    <a:bodyPr/>
                    <a:lstStyle/>
                    <a:p>
                      <a:pPr mar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Her Uygulayıcı Kuruluş 1 «Proje onay yetkilisi» belirleyecek</a:t>
                      </a:r>
                      <a:endParaRPr lang="tr-TR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rgbClr val="9CC2E5"/>
                      </a:solidFill>
                    </a:lnL>
                    <a:lnR w="12700" algn="ctr">
                      <a:solidFill>
                        <a:srgbClr val="9CC2E5"/>
                      </a:solidFill>
                    </a:lnR>
                    <a:lnT w="12700" algn="ctr">
                      <a:solidFill>
                        <a:srgbClr val="9CC2E5"/>
                      </a:solidFill>
                    </a:lnT>
                    <a:lnB w="12700" algn="ctr">
                      <a:solidFill>
                        <a:srgbClr val="9CC2E5"/>
                      </a:solidFill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5893">
                <a:tc>
                  <a:txBody>
                    <a:bodyPr/>
                    <a:lstStyle/>
                    <a:p>
                      <a:pPr mar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İlgili «Proje giriş yetkilisi» ve «Proje onay yetkilisinin» belirlendiğine dair resmi yazı İdareye gönderilecek.</a:t>
                      </a:r>
                      <a:endParaRPr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rgbClr val="9CC2E5"/>
                      </a:solidFill>
                    </a:lnL>
                    <a:lnR w="12700" algn="ctr">
                      <a:solidFill>
                        <a:srgbClr val="9CC2E5"/>
                      </a:solidFill>
                    </a:lnR>
                    <a:lnT w="12700" algn="ctr">
                      <a:solidFill>
                        <a:srgbClr val="9CC2E5"/>
                      </a:solidFill>
                    </a:lnT>
                    <a:lnB w="12700" algn="ctr">
                      <a:solidFill>
                        <a:srgbClr val="9CC2E5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478">
                <a:tc>
                  <a:txBody>
                    <a:bodyPr/>
                    <a:lstStyle/>
                    <a:p>
                      <a:pPr mar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Resmi yazı İdareye ulaştıktan sonra Kullanıcıların başvuruları onaylanacak</a:t>
                      </a:r>
                    </a:p>
                  </a:txBody>
                  <a:tcPr anchor="ctr">
                    <a:lnL w="12700" algn="ctr">
                      <a:solidFill>
                        <a:srgbClr val="9CC2E5"/>
                      </a:solidFill>
                    </a:lnL>
                    <a:lnR w="12700" algn="ctr">
                      <a:solidFill>
                        <a:srgbClr val="9CC2E5"/>
                      </a:solidFill>
                    </a:lnR>
                    <a:lnT w="12700" algn="ctr">
                      <a:solidFill>
                        <a:srgbClr val="9CC2E5"/>
                      </a:solidFill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9478">
                <a:tc>
                  <a:txBody>
                    <a:bodyPr/>
                    <a:lstStyle/>
                    <a:p>
                      <a:pPr mar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Proje giriş yetkilisi tarafından teklif edilecek projenin sisteme girilmesi</a:t>
                      </a:r>
                      <a:endParaRPr lang="tr-TR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rgbClr val="9CC2E5"/>
                      </a:solidFill>
                    </a:lnL>
                    <a:lnR w="12700" algn="ctr">
                      <a:solidFill>
                        <a:srgbClr val="9CC2E5"/>
                      </a:solidFill>
                    </a:lnR>
                    <a:lnT w="12700" algn="ctr">
                      <a:solidFill>
                        <a:srgbClr val="9CC2E5"/>
                      </a:solidFill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450492"/>
                  </a:ext>
                </a:extLst>
              </a:tr>
              <a:tr h="619478">
                <a:tc>
                  <a:txBody>
                    <a:bodyPr/>
                    <a:lstStyle/>
                    <a:p>
                      <a:pPr mar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Proje onay yetkilisi tarafından kontrol edilen projenin İdareye gönderilmesi</a:t>
                      </a:r>
                    </a:p>
                  </a:txBody>
                  <a:tcPr anchor="ctr">
                    <a:lnL w="12700" algn="ctr">
                      <a:solidFill>
                        <a:srgbClr val="9CC2E5"/>
                      </a:solidFill>
                    </a:lnL>
                    <a:lnR w="12700" algn="ctr">
                      <a:solidFill>
                        <a:srgbClr val="9CC2E5"/>
                      </a:solidFill>
                    </a:lnR>
                    <a:lnT w="12700" algn="ctr">
                      <a:solidFill>
                        <a:srgbClr val="9CC2E5"/>
                      </a:solidFill>
                    </a:lnT>
                    <a:lnB w="12700" algn="ctr">
                      <a:solidFill>
                        <a:srgbClr val="9CC2E5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60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659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med" p14:dur="700" advClick="1">
        <p:fade thruBlk="0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13" name="Düz Bağlayıcı 12"/>
          <p:cNvCxnSpPr>
            <a:cxnSpLocks/>
          </p:cNvCxnSpPr>
          <p:nvPr/>
        </p:nvCxnSpPr>
        <p:spPr bwMode="auto">
          <a:xfrm>
            <a:off x="5409866" y="1634212"/>
            <a:ext cx="0" cy="5225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3"/>
          <p:cNvCxnSpPr>
            <a:cxnSpLocks/>
          </p:cNvCxnSpPr>
          <p:nvPr/>
        </p:nvCxnSpPr>
        <p:spPr bwMode="auto">
          <a:xfrm>
            <a:off x="5146900" y="3262432"/>
            <a:ext cx="0" cy="5225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4"/>
          <p:cNvCxnSpPr>
            <a:cxnSpLocks/>
          </p:cNvCxnSpPr>
          <p:nvPr/>
        </p:nvCxnSpPr>
        <p:spPr bwMode="auto">
          <a:xfrm>
            <a:off x="4053734" y="5039816"/>
            <a:ext cx="0" cy="5225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403245"/>
              </p:ext>
            </p:extLst>
          </p:nvPr>
        </p:nvGraphicFramePr>
        <p:xfrm>
          <a:off x="386418" y="1230033"/>
          <a:ext cx="11006051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6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 smtClean="0">
                          <a:latin typeface="Times New Roman"/>
                          <a:cs typeface="Times New Roman"/>
                        </a:rPr>
                        <a:t>2025 SEKTÖREL </a:t>
                      </a:r>
                      <a:r>
                        <a:rPr lang="tr-TR" dirty="0">
                          <a:latin typeface="Times New Roman"/>
                          <a:cs typeface="Times New Roman"/>
                        </a:rPr>
                        <a:t>OPERASYONEL PROGRAMLAR (SOP)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Küçük Ölçekli Tarımsal Sulama Programı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Mera Altyapısının Geliştirilmesi Programı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Tarımsal Mekanizasyonun Artırılması Programı 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Tarla Bitkileri Üretimin Artırılması Programı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Havza Bazlı Meyvecilik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ve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Örtü Altı Üretimin Artırılması Programı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Büyükbaş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ve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Küçükbaş Hayvancılığının  Geliştirilmesi Programı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Alternatif Hayvansal Ürün Üretiminin Geliştirilmesi  Programı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Bitkisel Ürünlerin İşleme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ve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Paketlemesinin Desteklenmesi Programı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Soyut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ve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Somut Kültürel Mirasın Korunması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ve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Turizme Kazandırılması Programı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Alternatif Turizm Olanaklarının Geliştirilmesi Programı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Kentsel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ve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Kırsal Yaşam Kalitesinin Artırılması Programı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Tarıma Dayalı Sanayi Destekleme Programı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Dezavantajlı Gruplara Yönelik Sosyal İçerme 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ve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Uyum Programı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>
                        <a:defRPr/>
                      </a:pP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Eğitim, Kültür ve Sanat Faaliyetlerinin ve Altyapısının Desteklenmesi Programı</a:t>
                      </a:r>
                    </a:p>
                  </a:txBody>
                  <a:tcPr marL="857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med" p14:dur="700" advClick="1">
        <p:fade thruBlk="0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13" name="Düz Bağlayıcı 12"/>
          <p:cNvCxnSpPr>
            <a:cxnSpLocks/>
          </p:cNvCxnSpPr>
          <p:nvPr/>
        </p:nvCxnSpPr>
        <p:spPr bwMode="auto">
          <a:xfrm>
            <a:off x="5409866" y="1634212"/>
            <a:ext cx="0" cy="5225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3"/>
          <p:cNvCxnSpPr>
            <a:cxnSpLocks/>
          </p:cNvCxnSpPr>
          <p:nvPr/>
        </p:nvCxnSpPr>
        <p:spPr bwMode="auto">
          <a:xfrm>
            <a:off x="5146900" y="3262432"/>
            <a:ext cx="0" cy="5225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4"/>
          <p:cNvCxnSpPr>
            <a:cxnSpLocks/>
          </p:cNvCxnSpPr>
          <p:nvPr/>
        </p:nvCxnSpPr>
        <p:spPr bwMode="auto">
          <a:xfrm>
            <a:off x="4053734" y="5039816"/>
            <a:ext cx="0" cy="5225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o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931925"/>
              </p:ext>
            </p:extLst>
          </p:nvPr>
        </p:nvGraphicFramePr>
        <p:xfrm>
          <a:off x="757334" y="1464729"/>
          <a:ext cx="9747633" cy="4198782"/>
        </p:xfrm>
        <a:graphic>
          <a:graphicData uri="http://schemas.openxmlformats.org/drawingml/2006/table">
            <a:tbl>
              <a:tblPr firstRow="1" firstCol="1" bandRow="1"/>
              <a:tblGrid>
                <a:gridCol w="9747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6785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>
                          <a:latin typeface="Cambria"/>
                          <a:ea typeface="Cambria"/>
                        </a:rPr>
                        <a:t>PROJE DEĞERLENDİRME</a:t>
                      </a:r>
                    </a:p>
                  </a:txBody>
                  <a:tcPr anchor="ctr">
                    <a:lnL w="12700" algn="ctr">
                      <a:solidFill>
                        <a:srgbClr val="5B9BD5"/>
                      </a:solidFill>
                    </a:lnL>
                    <a:lnR w="12700" algn="ctr">
                      <a:noFill/>
                    </a:lnR>
                    <a:lnT w="12700" algn="ctr">
                      <a:solidFill>
                        <a:srgbClr val="5B9BD5"/>
                      </a:solidFill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785">
                <a:tc>
                  <a:txBody>
                    <a:bodyPr/>
                    <a:lstStyle/>
                    <a:p>
                      <a:pPr mar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İdare tarafından evrak kontrolün</a:t>
                      </a:r>
                      <a:r>
                        <a:rPr lang="tr-TR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ün yapılması</a:t>
                      </a:r>
                      <a:endParaRPr lang="tr-TR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rgbClr val="9CC2E5"/>
                      </a:solidFill>
                    </a:lnL>
                    <a:lnR w="12700" algn="ctr">
                      <a:solidFill>
                        <a:srgbClr val="9CC2E5"/>
                      </a:solidFill>
                    </a:lnR>
                    <a:lnT w="12700" algn="ctr">
                      <a:solidFill>
                        <a:srgbClr val="5B9BD5"/>
                      </a:solidFill>
                    </a:lnT>
                    <a:lnB w="12700" algn="ctr">
                      <a:solidFill>
                        <a:srgbClr val="9CC2E5"/>
                      </a:solidFill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6785">
                <a:tc>
                  <a:txBody>
                    <a:bodyPr/>
                    <a:lstStyle/>
                    <a:p>
                      <a:pPr mar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İdare tarafından teknik değerlendirmenin yapılması</a:t>
                      </a:r>
                      <a:endParaRPr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rgbClr val="9CC2E5"/>
                      </a:solidFill>
                    </a:lnL>
                    <a:lnR w="12700" algn="ctr">
                      <a:solidFill>
                        <a:srgbClr val="9CC2E5"/>
                      </a:solidFill>
                    </a:lnR>
                    <a:lnT w="12700" algn="ctr">
                      <a:solidFill>
                        <a:srgbClr val="9CC2E5"/>
                      </a:solidFill>
                    </a:lnT>
                    <a:lnB w="12700" algn="ctr">
                      <a:solidFill>
                        <a:srgbClr val="9CC2E5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809">
                <a:tc>
                  <a:txBody>
                    <a:bodyPr/>
                    <a:lstStyle/>
                    <a:p>
                      <a:pPr mar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Bakanlık</a:t>
                      </a:r>
                      <a:r>
                        <a:rPr lang="tr-TR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değerlendirmesinin yapılması</a:t>
                      </a:r>
                      <a:endParaRPr lang="tr-TR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rgbClr val="9CC2E5"/>
                      </a:solidFill>
                    </a:lnL>
                    <a:lnR w="12700" algn="ctr">
                      <a:solidFill>
                        <a:srgbClr val="9CC2E5"/>
                      </a:solidFill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2809">
                <a:tc>
                  <a:txBody>
                    <a:bodyPr/>
                    <a:lstStyle/>
                    <a:p>
                      <a:pPr mar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Bakan Olurunun</a:t>
                      </a:r>
                      <a:r>
                        <a:rPr lang="tr-TR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alınması</a:t>
                      </a:r>
                      <a:endParaRPr lang="tr-TR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rgbClr val="9CC2E5"/>
                      </a:solidFill>
                    </a:lnL>
                    <a:lnR w="12700" algn="ctr">
                      <a:solidFill>
                        <a:srgbClr val="9CC2E5"/>
                      </a:solidFill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353377"/>
                  </a:ext>
                </a:extLst>
              </a:tr>
              <a:tr h="712809">
                <a:tc>
                  <a:txBody>
                    <a:bodyPr/>
                    <a:lstStyle/>
                    <a:p>
                      <a:pPr mar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Yatırım Programına Programların ve projelerin teklif edilmesi</a:t>
                      </a:r>
                      <a:endParaRPr lang="tr-TR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rgbClr val="9CC2E5"/>
                      </a:solidFill>
                    </a:lnL>
                    <a:lnR w="12700" algn="ctr">
                      <a:solidFill>
                        <a:srgbClr val="9CC2E5"/>
                      </a:solidFill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829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276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med" p14:dur="700" advClick="1">
        <p:fade thruBlk="0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13" name="Düz Bağlayıcı 12"/>
          <p:cNvCxnSpPr>
            <a:cxnSpLocks/>
          </p:cNvCxnSpPr>
          <p:nvPr/>
        </p:nvCxnSpPr>
        <p:spPr bwMode="auto">
          <a:xfrm>
            <a:off x="5409866" y="1634212"/>
            <a:ext cx="0" cy="5225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3"/>
          <p:cNvCxnSpPr>
            <a:cxnSpLocks/>
          </p:cNvCxnSpPr>
          <p:nvPr/>
        </p:nvCxnSpPr>
        <p:spPr bwMode="auto">
          <a:xfrm>
            <a:off x="5146900" y="3262432"/>
            <a:ext cx="0" cy="5225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4"/>
          <p:cNvCxnSpPr>
            <a:cxnSpLocks/>
          </p:cNvCxnSpPr>
          <p:nvPr/>
        </p:nvCxnSpPr>
        <p:spPr bwMode="auto">
          <a:xfrm>
            <a:off x="4053734" y="5039816"/>
            <a:ext cx="0" cy="5225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o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753022"/>
              </p:ext>
            </p:extLst>
          </p:nvPr>
        </p:nvGraphicFramePr>
        <p:xfrm>
          <a:off x="757334" y="1464729"/>
          <a:ext cx="10004451" cy="4338192"/>
        </p:xfrm>
        <a:graphic>
          <a:graphicData uri="http://schemas.openxmlformats.org/drawingml/2006/table">
            <a:tbl>
              <a:tblPr firstRow="1" firstCol="1" bandRow="1"/>
              <a:tblGrid>
                <a:gridCol w="10004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468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tr-TR" sz="1800" b="1" dirty="0" smtClean="0">
                          <a:latin typeface="Cambria"/>
                          <a:ea typeface="Cambria"/>
                        </a:rPr>
                        <a:t>KABUL, ONAY VE UYGULAMA</a:t>
                      </a:r>
                      <a:endParaRPr lang="tr-TR" sz="1800" b="1" dirty="0">
                        <a:latin typeface="Cambria"/>
                        <a:ea typeface="Cambria"/>
                      </a:endParaRPr>
                    </a:p>
                  </a:txBody>
                  <a:tcPr anchor="ctr">
                    <a:lnL w="12700" algn="ctr">
                      <a:solidFill>
                        <a:srgbClr val="5B9BD5"/>
                      </a:solidFill>
                    </a:lnL>
                    <a:lnR w="12700" algn="ctr">
                      <a:noFill/>
                    </a:lnR>
                    <a:lnT w="12700" algn="ctr">
                      <a:solidFill>
                        <a:srgbClr val="5B9BD5"/>
                      </a:solidFill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4684">
                <a:tc>
                  <a:txBody>
                    <a:bodyPr/>
                    <a:lstStyle/>
                    <a:p>
                      <a:pPr mar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Yatırım Programı</a:t>
                      </a:r>
                      <a:r>
                        <a:rPr lang="tr-TR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ile projelerin yayınlanması</a:t>
                      </a:r>
                      <a:endParaRPr lang="tr-TR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rgbClr val="9CC2E5"/>
                      </a:solidFill>
                    </a:lnL>
                    <a:lnR w="12700" algn="ctr">
                      <a:solidFill>
                        <a:srgbClr val="9CC2E5"/>
                      </a:solidFill>
                    </a:lnR>
                    <a:lnT w="12700" algn="ctr">
                      <a:solidFill>
                        <a:srgbClr val="5B9BD5"/>
                      </a:solidFill>
                    </a:lnT>
                    <a:lnB w="12700" algn="ctr">
                      <a:solidFill>
                        <a:srgbClr val="9CC2E5"/>
                      </a:solidFill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4684">
                <a:tc>
                  <a:txBody>
                    <a:bodyPr/>
                    <a:lstStyle/>
                    <a:p>
                      <a:pPr mar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Usul ve Esasların yayınlanması</a:t>
                      </a:r>
                    </a:p>
                  </a:txBody>
                  <a:tcPr anchor="ctr">
                    <a:lnL w="12700" algn="ctr">
                      <a:solidFill>
                        <a:srgbClr val="9CC2E5"/>
                      </a:solidFill>
                    </a:lnL>
                    <a:lnR w="12700" algn="ctr">
                      <a:solidFill>
                        <a:srgbClr val="9CC2E5"/>
                      </a:solidFill>
                    </a:lnR>
                    <a:lnT w="12700" algn="ctr">
                      <a:solidFill>
                        <a:srgbClr val="9CC2E5"/>
                      </a:solidFill>
                    </a:lnT>
                    <a:lnB w="12700" algn="ctr">
                      <a:solidFill>
                        <a:srgbClr val="9CC2E5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7070">
                <a:tc>
                  <a:txBody>
                    <a:bodyPr/>
                    <a:lstStyle/>
                    <a:p>
                      <a:pPr mar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Protokol İmzalanması</a:t>
                      </a:r>
                      <a:endParaRPr lang="tr-TR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rgbClr val="9CC2E5"/>
                      </a:solidFill>
                    </a:lnL>
                    <a:lnR w="12700" algn="ctr">
                      <a:solidFill>
                        <a:srgbClr val="9CC2E5"/>
                      </a:solidFill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7070">
                <a:tc>
                  <a:txBody>
                    <a:bodyPr/>
                    <a:lstStyle/>
                    <a:p>
                      <a:pPr mar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Proje Uygulamaları</a:t>
                      </a:r>
                      <a:endParaRPr lang="tr-TR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rgbClr val="9CC2E5"/>
                      </a:solidFill>
                    </a:lnL>
                    <a:lnR w="12700" algn="ctr">
                      <a:solidFill>
                        <a:srgbClr val="9CC2E5"/>
                      </a:solidFill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353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781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med" p14:dur="700" advClick="1">
        <p:fade thruBlk="0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372355" y="4333862"/>
            <a:ext cx="495369" cy="466789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4798138" y="4333862"/>
            <a:ext cx="495369" cy="466789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5851928" y="5309419"/>
            <a:ext cx="488145" cy="681132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8803027" y="4333862"/>
            <a:ext cx="495369" cy="466789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 bwMode="auto">
          <a:xfrm>
            <a:off x="1835276" y="4389827"/>
            <a:ext cx="1832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b="1" dirty="0">
                <a:solidFill>
                  <a:srgbClr val="3E7E8C"/>
                </a:solidFill>
                <a:latin typeface="Times New Roman"/>
              </a:rPr>
              <a:t>www.dap.gov.tr</a:t>
            </a:r>
            <a:endParaRPr dirty="0"/>
          </a:p>
        </p:txBody>
      </p:sp>
      <p:sp>
        <p:nvSpPr>
          <p:cNvPr id="7" name="Metin kutusu 6"/>
          <p:cNvSpPr txBox="1"/>
          <p:nvPr/>
        </p:nvSpPr>
        <p:spPr bwMode="auto">
          <a:xfrm>
            <a:off x="5210174" y="4363358"/>
            <a:ext cx="2462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r-TR" b="1">
                <a:solidFill>
                  <a:srgbClr val="3E7E8C"/>
                </a:solidFill>
                <a:latin typeface="Times New Roman"/>
              </a:rPr>
              <a:t>baskanlik@dap.gov.tr</a:t>
            </a:r>
            <a:endParaRPr/>
          </a:p>
        </p:txBody>
      </p:sp>
      <p:sp>
        <p:nvSpPr>
          <p:cNvPr id="8" name="Metin kutusu 7"/>
          <p:cNvSpPr txBox="1"/>
          <p:nvPr/>
        </p:nvSpPr>
        <p:spPr bwMode="auto">
          <a:xfrm>
            <a:off x="9227930" y="4382591"/>
            <a:ext cx="281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r-TR" b="1">
                <a:solidFill>
                  <a:srgbClr val="3E7E8C"/>
                </a:solidFill>
                <a:latin typeface="Times New Roman"/>
              </a:rPr>
              <a:t>twitter.com/DAPİdaresi</a:t>
            </a:r>
          </a:p>
        </p:txBody>
      </p:sp>
      <p:sp>
        <p:nvSpPr>
          <p:cNvPr id="9" name="Metin kutusu 8"/>
          <p:cNvSpPr txBox="1"/>
          <p:nvPr/>
        </p:nvSpPr>
        <p:spPr bwMode="auto">
          <a:xfrm>
            <a:off x="2470266" y="5961056"/>
            <a:ext cx="7251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r-TR" dirty="0">
                <a:solidFill>
                  <a:srgbClr val="3E7E8C"/>
                </a:solidFill>
                <a:latin typeface="Times New Roman"/>
                <a:cs typeface="Times New Roman"/>
              </a:rPr>
              <a:t>Üniversite Mah. Prof. Dr. İhsan Doğramacı Bulvarı </a:t>
            </a:r>
            <a:r>
              <a:rPr lang="tr-TR" dirty="0" smtClean="0">
                <a:solidFill>
                  <a:srgbClr val="3E7E8C"/>
                </a:solidFill>
                <a:latin typeface="Times New Roman"/>
                <a:cs typeface="Times New Roman"/>
              </a:rPr>
              <a:t>No:3 </a:t>
            </a:r>
            <a:r>
              <a:rPr lang="tr-TR" dirty="0">
                <a:solidFill>
                  <a:srgbClr val="3E7E8C"/>
                </a:solidFill>
                <a:latin typeface="Times New Roman"/>
                <a:cs typeface="Times New Roman"/>
              </a:rPr>
              <a:t>Yakutiye/Erzurum</a:t>
            </a:r>
            <a:endParaRPr dirty="0"/>
          </a:p>
        </p:txBody>
      </p:sp>
      <p:sp>
        <p:nvSpPr>
          <p:cNvPr id="11" name="Metin kutusu 10"/>
          <p:cNvSpPr txBox="1"/>
          <p:nvPr/>
        </p:nvSpPr>
        <p:spPr bwMode="auto">
          <a:xfrm>
            <a:off x="5053463" y="3244334"/>
            <a:ext cx="208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r-TR" b="1" dirty="0" smtClean="0">
                <a:solidFill>
                  <a:srgbClr val="3E7E8C"/>
                </a:solidFill>
                <a:latin typeface="Times New Roman"/>
                <a:hlinkClick r:id="rId7"/>
              </a:rPr>
              <a:t>elis.sanayi.gov.tr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med" p14:dur="700" advClick="1">
        <p:fade thruBlk="0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357</Words>
  <Application>Microsoft Office PowerPoint</Application>
  <DocSecurity>0</DocSecurity>
  <PresentationFormat>Geniş ekran</PresentationFormat>
  <Paragraphs>64</Paragraphs>
  <Slides>7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Times New Roman</vt:lpstr>
      <vt:lpstr>Office Teması</vt:lpstr>
      <vt:lpstr>Özel Tasarım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subject/>
  <dc:creator>Muhammet ÜNALDİ</dc:creator>
  <cp:keywords/>
  <dc:description/>
  <cp:lastModifiedBy>Toplantı</cp:lastModifiedBy>
  <cp:revision>221</cp:revision>
  <dcterms:created xsi:type="dcterms:W3CDTF">2018-03-20T08:15:49Z</dcterms:created>
  <dcterms:modified xsi:type="dcterms:W3CDTF">2024-05-14T06:18:33Z</dcterms:modified>
  <cp:category/>
  <dc:identifier/>
  <cp:contentStatus/>
  <dc:language/>
  <cp:version/>
</cp:coreProperties>
</file>